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373" y="-6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11/18/2020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11/18/2020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11/18/2020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11/18/2020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11/18/2020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286000"/>
            <a:ext cx="6172200" cy="762000"/>
          </a:xfrm>
        </p:spPr>
        <p:txBody>
          <a:bodyPr>
            <a:normAutofit fontScale="90000"/>
          </a:bodyPr>
          <a:lstStyle/>
          <a:p>
            <a:r>
              <a:rPr lang="en-US" dirty="0" smtClean="0"/>
              <a:t>Nu </a:t>
            </a:r>
            <a:r>
              <a:rPr lang="en-US" dirty="0" err="1" smtClean="0"/>
              <a:t>suntem</a:t>
            </a:r>
            <a:r>
              <a:rPr lang="en-US" dirty="0" smtClean="0"/>
              <a:t> </a:t>
            </a:r>
            <a:r>
              <a:rPr lang="en-US" dirty="0" err="1" smtClean="0"/>
              <a:t>singuri</a:t>
            </a:r>
            <a:r>
              <a:rPr lang="en-US" dirty="0" smtClean="0"/>
              <a:t>!</a:t>
            </a:r>
            <a:endParaRPr lang="en-US" dirty="0"/>
          </a:p>
        </p:txBody>
      </p:sp>
      <p:sp>
        <p:nvSpPr>
          <p:cNvPr id="3" name="Subtitle 2"/>
          <p:cNvSpPr>
            <a:spLocks noGrp="1"/>
          </p:cNvSpPr>
          <p:nvPr>
            <p:ph type="subTitle" idx="1"/>
          </p:nvPr>
        </p:nvSpPr>
        <p:spPr/>
        <p:txBody>
          <a:bodyPr/>
          <a:lstStyle/>
          <a:p>
            <a:pPr algn="ctr"/>
            <a:r>
              <a:rPr lang="en-US" dirty="0" smtClean="0"/>
              <a:t>C.J.R.A.E. </a:t>
            </a:r>
            <a:r>
              <a:rPr lang="en-US" dirty="0" err="1" smtClean="0"/>
              <a:t>Vaslui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algn="just">
              <a:buNone/>
            </a:pPr>
            <a:r>
              <a:rPr lang="ro-RO" b="1" i="1" dirty="0" smtClean="0"/>
              <a:t>Nu suntem singuri</a:t>
            </a:r>
            <a:endParaRPr lang="en-US" dirty="0" smtClean="0"/>
          </a:p>
          <a:p>
            <a:pPr algn="just">
              <a:buNone/>
            </a:pPr>
            <a:r>
              <a:rPr lang="en-US" dirty="0" smtClean="0"/>
              <a:t>		</a:t>
            </a:r>
            <a:r>
              <a:rPr lang="ro-RO" dirty="0" smtClean="0"/>
              <a:t>O </a:t>
            </a:r>
            <a:r>
              <a:rPr lang="ro-RO" dirty="0" smtClean="0"/>
              <a:t>idee pe care o dobândim în cadrul implicării în </a:t>
            </a:r>
            <a:r>
              <a:rPr lang="ro-RO" dirty="0" smtClean="0"/>
              <a:t>grupeste </a:t>
            </a:r>
            <a:r>
              <a:rPr lang="ro-RO" dirty="0" smtClean="0"/>
              <a:t>aceea că nu suntem singuri. Experiența de grup ne învață că există fire roșii care ne unesc cu ceilalți.</a:t>
            </a:r>
            <a:endParaRPr lang="en-US" dirty="0" smtClean="0"/>
          </a:p>
          <a:p>
            <a:pPr algn="just">
              <a:buNone/>
            </a:pPr>
            <a:r>
              <a:rPr lang="en-US" dirty="0" smtClean="0"/>
              <a:t>		</a:t>
            </a:r>
            <a:r>
              <a:rPr lang="ro-RO" dirty="0" smtClean="0"/>
              <a:t>Desfășurare</a:t>
            </a:r>
            <a:r>
              <a:rPr lang="ro-RO" dirty="0" smtClean="0"/>
              <a:t>: exercițiul poate fi făcut cu grupul mare sau cu subgrupuri, în funcție de numărul participanților. O persoană va juca rolul secretarului. Grupul sau grupurile, în 5-10 minute, trebuie să descopere câte lucruri au în comun (sunt încurajați să găsească minimum 10). Când timpul expiră se va împărtăși celorlalți lista/listele alcătuite. Membrii grupului vor descoperi mai multe unii despre alții, se vor destăinui. </a:t>
            </a:r>
            <a:endParaRPr lang="en-US" dirty="0" smtClean="0"/>
          </a:p>
          <a:p>
            <a:pPr algn="just">
              <a:buNone/>
            </a:pPr>
            <a:r>
              <a:rPr lang="en-US" dirty="0" smtClean="0"/>
              <a:t>	</a:t>
            </a:r>
            <a:r>
              <a:rPr lang="en-US" dirty="0" smtClean="0"/>
              <a:t>	</a:t>
            </a:r>
            <a:r>
              <a:rPr lang="ro-RO" i="1" dirty="0" smtClean="0"/>
              <a:t>Se </a:t>
            </a:r>
            <a:r>
              <a:rPr lang="ro-RO" i="1" dirty="0" smtClean="0"/>
              <a:t>discută dacă se simt mai diferiți sau mai asemănători cu ceilalți, dacă au mai multe sau mai puține lucruri în comun decât credeau și, în același timp, pot descoperi modalități de abordare a diferitelor situații problemă.</a:t>
            </a:r>
            <a:endParaRPr lang="en-US" i="1" dirty="0" smtClean="0"/>
          </a:p>
          <a:p>
            <a:pPr algn="just"/>
            <a:endParaRPr lang="en-US" dirty="0"/>
          </a:p>
        </p:txBody>
      </p:sp>
      <p:sp>
        <p:nvSpPr>
          <p:cNvPr id="2" name="Title 1"/>
          <p:cNvSpPr>
            <a:spLocks noGrp="1"/>
          </p:cNvSpPr>
          <p:nvPr>
            <p:ph type="title"/>
          </p:nvPr>
        </p:nvSpPr>
        <p:spPr/>
        <p:txBody>
          <a:bodyPr>
            <a:normAutofit fontScale="90000"/>
          </a:bodyPr>
          <a:lstStyle/>
          <a:p>
            <a:pPr lvl="0"/>
            <a:r>
              <a:rPr lang="en-US" b="1" i="1" dirty="0" smtClean="0"/>
              <a:t>I. </a:t>
            </a:r>
            <a:r>
              <a:rPr lang="ro-RO" b="1" i="1" dirty="0" smtClean="0"/>
              <a:t>Descoperirea </a:t>
            </a:r>
            <a:r>
              <a:rPr lang="ro-RO" b="1" i="1" dirty="0" smtClean="0"/>
              <a:t>de sine</a:t>
            </a:r>
            <a:r>
              <a:rPr lang="en-US" dirty="0" smtClean="0"/>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467600" cy="5940552"/>
          </a:xfrm>
        </p:spPr>
        <p:txBody>
          <a:bodyPr>
            <a:normAutofit/>
          </a:bodyPr>
          <a:lstStyle/>
          <a:p>
            <a:pPr algn="just">
              <a:buNone/>
            </a:pPr>
            <a:r>
              <a:rPr lang="ro-RO" b="1" i="1" dirty="0" smtClean="0"/>
              <a:t>E timpul pentru o cafea</a:t>
            </a:r>
            <a:r>
              <a:rPr lang="ro-RO" b="1" i="1" dirty="0" smtClean="0"/>
              <a:t>!</a:t>
            </a:r>
            <a:endParaRPr lang="en-US" b="1" i="1" dirty="0" smtClean="0"/>
          </a:p>
          <a:p>
            <a:pPr algn="just">
              <a:buNone/>
            </a:pPr>
            <a:endParaRPr lang="en-US" dirty="0" smtClean="0"/>
          </a:p>
          <a:p>
            <a:pPr algn="just">
              <a:buNone/>
            </a:pPr>
            <a:r>
              <a:rPr lang="en-US" dirty="0" smtClean="0"/>
              <a:t>		</a:t>
            </a:r>
            <a:r>
              <a:rPr lang="ro-RO" dirty="0" smtClean="0"/>
              <a:t>Este </a:t>
            </a:r>
            <a:r>
              <a:rPr lang="ro-RO" dirty="0" smtClean="0"/>
              <a:t>o activitate practică care ne arată că, indiferent cum ne simțimim la un moment dat, lucrurile se vor îmbunătăți</a:t>
            </a:r>
            <a:r>
              <a:rPr lang="ro-RO" dirty="0" smtClean="0"/>
              <a:t>!</a:t>
            </a:r>
            <a:endParaRPr lang="en-US" dirty="0" smtClean="0"/>
          </a:p>
          <a:p>
            <a:pPr algn="just">
              <a:buNone/>
            </a:pPr>
            <a:endParaRPr lang="en-US" dirty="0" smtClean="0"/>
          </a:p>
          <a:p>
            <a:pPr algn="just">
              <a:buNone/>
            </a:pPr>
            <a:r>
              <a:rPr lang="en-US" dirty="0" smtClean="0"/>
              <a:t>		</a:t>
            </a:r>
            <a:r>
              <a:rPr lang="ro-RO" dirty="0" smtClean="0"/>
              <a:t>Defășurare</a:t>
            </a:r>
            <a:r>
              <a:rPr lang="ro-RO" dirty="0" smtClean="0"/>
              <a:t>: Fiecare participant este rugat să menționeze un gând/mesaj negativ legat de perioada pe care o traversăm (fiecare mesaj va fi notat de către consilier). Împreună, grupul, trebuie, pentru fiecare mesaj negativ să găsească câte un mesaj pozitiv.</a:t>
            </a:r>
            <a:endParaRPr lang="en-US" dirty="0" smtClean="0"/>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7924800" cy="5254752"/>
          </a:xfrm>
        </p:spPr>
        <p:txBody>
          <a:bodyPr>
            <a:normAutofit fontScale="70000" lnSpcReduction="20000"/>
          </a:bodyPr>
          <a:lstStyle/>
          <a:p>
            <a:pPr algn="just">
              <a:buNone/>
            </a:pPr>
            <a:r>
              <a:rPr lang="ro-RO" b="1" i="1" dirty="0" smtClean="0"/>
              <a:t>Un strop de stres</a:t>
            </a:r>
            <a:r>
              <a:rPr lang="ro-RO" b="1" i="1" dirty="0" smtClean="0"/>
              <a:t>!</a:t>
            </a:r>
            <a:endParaRPr lang="en-US" b="1" i="1" dirty="0" smtClean="0"/>
          </a:p>
          <a:p>
            <a:pPr algn="just">
              <a:buNone/>
            </a:pPr>
            <a:endParaRPr lang="en-US" dirty="0" smtClean="0"/>
          </a:p>
          <a:p>
            <a:pPr algn="just">
              <a:buNone/>
            </a:pPr>
            <a:r>
              <a:rPr lang="en-US" dirty="0" smtClean="0"/>
              <a:t>		</a:t>
            </a:r>
            <a:r>
              <a:rPr lang="ro-RO" dirty="0" smtClean="0"/>
              <a:t>Este </a:t>
            </a:r>
            <a:r>
              <a:rPr lang="ro-RO" dirty="0" smtClean="0"/>
              <a:t>o activitate care implică o participare activă. Tot ce aveți nevoie sunt niște mingiuțe. Este o activitate practică, deoarece oferă o oprtunitate  de a percepe stresul ca o posibilă modalitate de distracție! De asemenea, participanții au ocazia de a se ridica și a se mișca în timpul activității.</a:t>
            </a:r>
            <a:endParaRPr lang="en-US" dirty="0" smtClean="0"/>
          </a:p>
          <a:p>
            <a:pPr algn="just">
              <a:buNone/>
            </a:pPr>
            <a:r>
              <a:rPr lang="en-US" dirty="0" smtClean="0"/>
              <a:t>		</a:t>
            </a:r>
            <a:r>
              <a:rPr lang="ro-RO" dirty="0" smtClean="0"/>
              <a:t>Desfășurare</a:t>
            </a:r>
            <a:r>
              <a:rPr lang="ro-RO" dirty="0" smtClean="0"/>
              <a:t>: fiecare participant are la dispoziție 4-5 mingiuțe. Începe prin a arunca în aer una, apoi este introdusă a 2-a – apoi o alta, apoi o alta. Dacă mingile vor fi scăpate, participanții sunt îndemnați să le ridice și să continue. După câteva minute, participanții se vor așeza și vor preciza ce pot învăța din această activitate. Ce au învățat că trebuie să facă pentru a avea succes? Câți s-au gândit la altceva în loc să se concentreze la joc etc?</a:t>
            </a:r>
            <a:endParaRPr lang="en-US" dirty="0" smtClean="0"/>
          </a:p>
          <a:p>
            <a:pPr algn="just">
              <a:buNone/>
            </a:pPr>
            <a:r>
              <a:rPr lang="en-US" dirty="0" smtClean="0"/>
              <a:t>		</a:t>
            </a:r>
            <a:r>
              <a:rPr lang="ro-RO" dirty="0" smtClean="0"/>
              <a:t>Se </a:t>
            </a:r>
            <a:r>
              <a:rPr lang="ro-RO" dirty="0" smtClean="0"/>
              <a:t>subliniază ideea că viața este precum această activitate – cu toții jonglăm cu mai multe lucruri odată și, dacă nu suntem concentrași, lucrurile ne pot scăpa de sub control! Dacă ne concentrăm prea multe pe aspectele negative ale prezentului, mingile ne vor lovi și bombarda!</a:t>
            </a:r>
            <a:endParaRPr lang="en-US" dirty="0" smtClean="0"/>
          </a:p>
          <a:p>
            <a:pPr algn="just"/>
            <a:endParaRPr lang="en-US" dirty="0"/>
          </a:p>
        </p:txBody>
      </p:sp>
      <p:sp>
        <p:nvSpPr>
          <p:cNvPr id="2" name="Title 1"/>
          <p:cNvSpPr>
            <a:spLocks noGrp="1"/>
          </p:cNvSpPr>
          <p:nvPr>
            <p:ph type="title"/>
          </p:nvPr>
        </p:nvSpPr>
        <p:spPr/>
        <p:txBody>
          <a:bodyPr>
            <a:normAutofit fontScale="90000"/>
          </a:bodyPr>
          <a:lstStyle/>
          <a:p>
            <a:pPr lvl="0"/>
            <a:r>
              <a:rPr lang="en-US" b="1" i="1" dirty="0" smtClean="0"/>
              <a:t>II. </a:t>
            </a:r>
            <a:r>
              <a:rPr lang="ro-RO" b="1" i="1" dirty="0" smtClean="0"/>
              <a:t>Succesul </a:t>
            </a:r>
            <a:r>
              <a:rPr lang="ro-RO" b="1" i="1" dirty="0" smtClean="0"/>
              <a:t>fără stres!</a:t>
            </a: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457200" y="533400"/>
            <a:ext cx="8077200" cy="5940425"/>
          </a:xfrm>
        </p:spPr>
        <p:txBody>
          <a:bodyPr>
            <a:normAutofit fontScale="92500" lnSpcReduction="20000"/>
          </a:bodyPr>
          <a:lstStyle/>
          <a:p>
            <a:pPr algn="ctr">
              <a:buNone/>
            </a:pPr>
            <a:r>
              <a:rPr lang="ro-RO" b="1" i="1" dirty="0" smtClean="0"/>
              <a:t>Comparație între mingea antistres </a:t>
            </a:r>
            <a:r>
              <a:rPr lang="ro-RO" b="1" i="1" dirty="0" smtClean="0"/>
              <a:t>și</a:t>
            </a:r>
            <a:r>
              <a:rPr lang="en-US" b="1" i="1" dirty="0" smtClean="0"/>
              <a:t> </a:t>
            </a:r>
            <a:r>
              <a:rPr lang="ro-RO" b="1" i="1" dirty="0" smtClean="0"/>
              <a:t>personalitatea </a:t>
            </a:r>
            <a:r>
              <a:rPr lang="ro-RO" b="1" i="1" dirty="0" smtClean="0"/>
              <a:t>rezistentă la stres</a:t>
            </a:r>
            <a:endParaRPr lang="en-US" dirty="0" smtClean="0"/>
          </a:p>
          <a:p>
            <a:pPr algn="just">
              <a:buNone/>
            </a:pPr>
            <a:r>
              <a:rPr lang="en-US" dirty="0" smtClean="0"/>
              <a:t>		</a:t>
            </a:r>
            <a:r>
              <a:rPr lang="ro-RO" dirty="0" smtClean="0"/>
              <a:t>Exercițiul </a:t>
            </a:r>
            <a:r>
              <a:rPr lang="ro-RO" dirty="0" smtClean="0"/>
              <a:t>pleacă de la ideea comparării unei mingii antistres cu o persoană rezistentă la stres.</a:t>
            </a:r>
            <a:endParaRPr lang="en-US" dirty="0" smtClean="0"/>
          </a:p>
          <a:p>
            <a:pPr algn="just">
              <a:buNone/>
            </a:pPr>
            <a:r>
              <a:rPr lang="en-US" dirty="0" smtClean="0"/>
              <a:t>		</a:t>
            </a:r>
            <a:r>
              <a:rPr lang="ro-RO" dirty="0" smtClean="0"/>
              <a:t>Desfășurare</a:t>
            </a:r>
            <a:r>
              <a:rPr lang="ro-RO" dirty="0" smtClean="0"/>
              <a:t>: grupului i se pune întrebarea ”În ce fel se aseamănă o minge antistres cu o persoană rezistentă la stres?”. Răspunsurile includ, de regulă: revine la starea inițială; merge mai departe dacă o lovești; nu e rigidă; are un interior delicat; atunci când este presată, își recapătă forma.</a:t>
            </a:r>
            <a:endParaRPr lang="en-US" dirty="0" smtClean="0"/>
          </a:p>
          <a:p>
            <a:pPr algn="just">
              <a:buNone/>
            </a:pPr>
            <a:r>
              <a:rPr lang="en-US" dirty="0" smtClean="0"/>
              <a:t>		</a:t>
            </a:r>
            <a:r>
              <a:rPr lang="ro-RO" dirty="0" smtClean="0"/>
              <a:t>Mingea </a:t>
            </a:r>
            <a:r>
              <a:rPr lang="ro-RO" dirty="0" smtClean="0"/>
              <a:t>de stres reprezintă un reper vizual foarte bun pentru lecțiile pe care aceasta ne poate învăța. Putem învăța să mergem mai departe odată cu tot ce se întâmplă și să ne revenim din realitățile cotidiene, atât timp cât rămânem flexibili și rezistenți!</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153400" cy="6016625"/>
          </a:xfrm>
        </p:spPr>
        <p:txBody>
          <a:bodyPr>
            <a:normAutofit/>
          </a:bodyPr>
          <a:lstStyle/>
          <a:p>
            <a:pPr algn="just">
              <a:buNone/>
            </a:pPr>
            <a:r>
              <a:rPr lang="ro-RO" b="1" i="1" dirty="0" smtClean="0"/>
              <a:t>Simptomele liniștii interioare</a:t>
            </a:r>
            <a:endParaRPr lang="en-US" dirty="0" smtClean="0"/>
          </a:p>
          <a:p>
            <a:pPr algn="just">
              <a:buNone/>
            </a:pPr>
            <a:r>
              <a:rPr lang="en-US" dirty="0" smtClean="0"/>
              <a:t>		</a:t>
            </a:r>
            <a:r>
              <a:rPr lang="ro-RO" dirty="0" smtClean="0"/>
              <a:t>Este </a:t>
            </a:r>
            <a:r>
              <a:rPr lang="ro-RO" dirty="0" smtClean="0"/>
              <a:t>un exercițiu care ilustrează cu umor ”simptomele liniștii inerioare</a:t>
            </a:r>
            <a:r>
              <a:rPr lang="ro-RO" dirty="0" smtClean="0"/>
              <a:t>”.</a:t>
            </a:r>
            <a:endParaRPr lang="en-US" dirty="0" smtClean="0"/>
          </a:p>
          <a:p>
            <a:pPr algn="just">
              <a:buNone/>
            </a:pPr>
            <a:endParaRPr lang="en-US" dirty="0" smtClean="0"/>
          </a:p>
          <a:p>
            <a:pPr algn="just">
              <a:buNone/>
            </a:pPr>
            <a:r>
              <a:rPr lang="en-US" dirty="0" smtClean="0"/>
              <a:t>		</a:t>
            </a:r>
            <a:r>
              <a:rPr lang="ro-RO" dirty="0" smtClean="0"/>
              <a:t>Desfășurare</a:t>
            </a:r>
            <a:r>
              <a:rPr lang="ro-RO" dirty="0" smtClean="0"/>
              <a:t>: li se spune participanților că prin modelele de gândire mai sănătoase și o gestionare mai bună a stresului s-ar putea să resimtă niște ”efecte secundare” ale liniștii interioare. Membrii grupului sunt rugași să ofere idei despre ”efectele secundare” ale păcii interioare; trebuie descoperite cât mai multe astfel de simptome. Alcătuind această listă, vor descoperi partea pozitivă a confruntării eficiente cu stresul.</a:t>
            </a:r>
            <a:endParaRPr lang="en-US" dirty="0" smtClean="0"/>
          </a:p>
          <a:p>
            <a:pPr algn="just"/>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50848"/>
            <a:ext cx="7696200" cy="5407152"/>
          </a:xfrm>
        </p:spPr>
        <p:txBody>
          <a:bodyPr/>
          <a:lstStyle/>
          <a:p>
            <a:pPr>
              <a:buNone/>
            </a:pPr>
            <a:r>
              <a:rPr lang="ro-RO" dirty="0" smtClean="0"/>
              <a:t>Câteva posibile idei cu care puteți începe:</a:t>
            </a:r>
            <a:endParaRPr lang="en-US" dirty="0" smtClean="0"/>
          </a:p>
          <a:p>
            <a:pPr lvl="0"/>
            <a:r>
              <a:rPr lang="ro-RO" dirty="0" smtClean="0"/>
              <a:t>pierderea interesului de a-i judeca pe alții</a:t>
            </a:r>
            <a:endParaRPr lang="en-US" dirty="0" smtClean="0"/>
          </a:p>
          <a:p>
            <a:pPr lvl="0"/>
            <a:r>
              <a:rPr lang="ro-RO" dirty="0" smtClean="0"/>
              <a:t>diminuarea tendinței de a te îngrijora cu privire la lucruri asupra cărora nu ai niciun control</a:t>
            </a:r>
            <a:endParaRPr lang="en-US" dirty="0" smtClean="0"/>
          </a:p>
          <a:p>
            <a:pPr lvl="0"/>
            <a:r>
              <a:rPr lang="ro-RO" dirty="0" smtClean="0"/>
              <a:t>tendința de a zâmbi mai des</a:t>
            </a:r>
            <a:endParaRPr lang="en-US" dirty="0" smtClean="0"/>
          </a:p>
          <a:p>
            <a:pPr lvl="0"/>
            <a:r>
              <a:rPr lang="ro-RO" dirty="0" smtClean="0"/>
              <a:t>..............................</a:t>
            </a:r>
            <a:endParaRPr lang="en-US" dirty="0" smtClean="0"/>
          </a:p>
          <a:p>
            <a:pPr lvl="0"/>
            <a:r>
              <a:rPr lang="ro-RO" dirty="0" smtClean="0"/>
              <a:t>.................................</a:t>
            </a:r>
            <a:endParaRPr lang="en-US" dirty="0" smtClean="0"/>
          </a:p>
          <a:p>
            <a:pPr lvl="0"/>
            <a:r>
              <a:rPr lang="ro-RO" dirty="0" smtClean="0"/>
              <a:t>....................................</a:t>
            </a:r>
            <a:endParaRPr lang="en-US" dirty="0" smtClean="0"/>
          </a:p>
          <a:p>
            <a:endParaRPr lang="en-US" dirty="0"/>
          </a:p>
        </p:txBody>
      </p:sp>
      <p:sp>
        <p:nvSpPr>
          <p:cNvPr id="2" name="Title 1"/>
          <p:cNvSpPr>
            <a:spLocks noGrp="1"/>
          </p:cNvSpPr>
          <p:nvPr>
            <p:ph type="title"/>
          </p:nvPr>
        </p:nvSpPr>
        <p:spPr>
          <a:xfrm>
            <a:off x="457200" y="274638"/>
            <a:ext cx="7924800" cy="792162"/>
          </a:xfrm>
        </p:spPr>
        <p:txBody>
          <a:bodyPr>
            <a:normAutofit fontScale="90000"/>
          </a:bodyPr>
          <a:lstStyle/>
          <a:p>
            <a:pPr algn="ctr"/>
            <a:r>
              <a:rPr lang="en-US" dirty="0" smtClean="0"/>
              <a:t/>
            </a:r>
            <a:br>
              <a:rPr lang="en-US" dirty="0" smtClean="0"/>
            </a:br>
            <a:r>
              <a:rPr lang="en-US" dirty="0" smtClean="0"/>
              <a:t/>
            </a:r>
            <a:br>
              <a:rPr lang="en-US" dirty="0" smtClean="0"/>
            </a:br>
            <a:r>
              <a:rPr lang="ro-RO" dirty="0" smtClean="0"/>
              <a:t>Fișă </a:t>
            </a:r>
            <a:r>
              <a:rPr lang="ro-RO" dirty="0" smtClean="0"/>
              <a:t>– simptomele păcii interioare</a:t>
            </a: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077200" cy="3959352"/>
          </a:xfrm>
        </p:spPr>
        <p:txBody>
          <a:bodyPr>
            <a:normAutofit fontScale="77500" lnSpcReduction="20000"/>
          </a:bodyPr>
          <a:lstStyle/>
          <a:p>
            <a:pPr algn="just">
              <a:buNone/>
            </a:pPr>
            <a:endParaRPr lang="en-US" dirty="0" smtClean="0"/>
          </a:p>
          <a:p>
            <a:pPr algn="just">
              <a:buNone/>
            </a:pPr>
            <a:r>
              <a:rPr lang="en-US" dirty="0" smtClean="0"/>
              <a:t>		</a:t>
            </a:r>
            <a:r>
              <a:rPr lang="ro-RO" dirty="0" smtClean="0"/>
              <a:t>Este </a:t>
            </a:r>
            <a:r>
              <a:rPr lang="ro-RO" dirty="0" smtClean="0"/>
              <a:t>un exercițiu care ajută la păstrarea unei note pozitive, </a:t>
            </a:r>
            <a:r>
              <a:rPr lang="ro-RO" smtClean="0"/>
              <a:t>amintindu-le </a:t>
            </a:r>
            <a:r>
              <a:rPr lang="ro-RO" smtClean="0"/>
              <a:t>participan</a:t>
            </a:r>
            <a:r>
              <a:rPr lang="ro-RO" smtClean="0"/>
              <a:t>ț</a:t>
            </a:r>
            <a:r>
              <a:rPr lang="ro-RO" smtClean="0"/>
              <a:t>ilor </a:t>
            </a:r>
            <a:r>
              <a:rPr lang="ro-RO" dirty="0" smtClean="0"/>
              <a:t>că dificultățile și crizele pot contribui la creștere și schimbare. Perioadele grele nu durează mereu!</a:t>
            </a:r>
            <a:endParaRPr lang="en-US" dirty="0" smtClean="0"/>
          </a:p>
          <a:p>
            <a:pPr algn="just">
              <a:buNone/>
            </a:pPr>
            <a:r>
              <a:rPr lang="en-US" dirty="0" smtClean="0"/>
              <a:t>		</a:t>
            </a:r>
            <a:r>
              <a:rPr lang="ro-RO" dirty="0" smtClean="0"/>
              <a:t>Desfășurare</a:t>
            </a:r>
            <a:r>
              <a:rPr lang="ro-RO" dirty="0" smtClean="0"/>
              <a:t>: Președintele Kennedy a menșionat în unul dintre discursurile sale că simbolul </a:t>
            </a:r>
            <a:r>
              <a:rPr lang="ro-RO" dirty="0" smtClean="0"/>
              <a:t>chinezesc </a:t>
            </a:r>
            <a:r>
              <a:rPr lang="ro-RO" dirty="0" smtClean="0"/>
              <a:t>pentru ”criză” este alcătuit din două simboluri care reprezintă ”pericolul” și ”oportunitatea”. Prezentarea acestui simbol amintește grupului că în mijlocul tumultului se prezintă oportunitatea pentru dezvoltare, schimbare. </a:t>
            </a:r>
            <a:endParaRPr lang="en-US" dirty="0" smtClean="0"/>
          </a:p>
          <a:p>
            <a:pPr algn="just">
              <a:buNone/>
            </a:pPr>
            <a:r>
              <a:rPr lang="en-US" dirty="0" smtClean="0"/>
              <a:t>		</a:t>
            </a:r>
            <a:r>
              <a:rPr lang="ro-RO" dirty="0" smtClean="0"/>
              <a:t>Se </a:t>
            </a:r>
            <a:r>
              <a:rPr lang="ro-RO" dirty="0" smtClean="0"/>
              <a:t>accentuează ideea că în spatele problemelor se află un potențial de creștere!</a:t>
            </a:r>
            <a:endParaRPr lang="en-US" dirty="0" smtClean="0"/>
          </a:p>
          <a:p>
            <a:pPr algn="just">
              <a:buNone/>
            </a:pPr>
            <a:endParaRPr lang="en-US" dirty="0"/>
          </a:p>
        </p:txBody>
      </p:sp>
      <p:sp>
        <p:nvSpPr>
          <p:cNvPr id="2" name="Title 1"/>
          <p:cNvSpPr>
            <a:spLocks noGrp="1"/>
          </p:cNvSpPr>
          <p:nvPr>
            <p:ph type="title"/>
          </p:nvPr>
        </p:nvSpPr>
        <p:spPr>
          <a:xfrm>
            <a:off x="533400" y="228600"/>
            <a:ext cx="7467600" cy="609600"/>
          </a:xfrm>
        </p:spPr>
        <p:txBody>
          <a:bodyPr>
            <a:normAutofit fontScale="90000"/>
          </a:bodyPr>
          <a:lstStyle/>
          <a:p>
            <a:r>
              <a:rPr lang="en-US" b="1" i="1" dirty="0" smtClean="0"/>
              <a:t>III. </a:t>
            </a:r>
            <a:r>
              <a:rPr lang="en-US" b="1" i="1" dirty="0" err="1" smtClean="0"/>
              <a:t>Încheierea</a:t>
            </a:r>
            <a:r>
              <a:rPr lang="en-US" b="1" i="1" dirty="0" smtClean="0"/>
              <a:t> </a:t>
            </a:r>
            <a:r>
              <a:rPr lang="en-US" b="1" i="1" dirty="0" err="1" smtClean="0"/>
              <a:t>activității</a:t>
            </a:r>
            <a:r>
              <a:rPr lang="en-US" b="1" i="1" dirty="0" smtClean="0"/>
              <a:t> de </a:t>
            </a:r>
            <a:r>
              <a:rPr lang="en-US" b="1" i="1" dirty="0" err="1" smtClean="0"/>
              <a:t>grup</a:t>
            </a:r>
            <a:endParaRPr lang="en-US" dirty="0"/>
          </a:p>
        </p:txBody>
      </p:sp>
      <p:pic>
        <p:nvPicPr>
          <p:cNvPr id="4" name="Picture 3" descr="C:\Users\Octavia\AppData\Local\Temp\20201118_112613.jpg"/>
          <p:cNvPicPr/>
          <p:nvPr/>
        </p:nvPicPr>
        <p:blipFill>
          <a:blip r:embed="rId2" cstate="print"/>
          <a:srcRect/>
          <a:stretch>
            <a:fillRect/>
          </a:stretch>
        </p:blipFill>
        <p:spPr bwMode="auto">
          <a:xfrm>
            <a:off x="7010400" y="1447800"/>
            <a:ext cx="1549868" cy="741145"/>
          </a:xfrm>
          <a:prstGeom prst="rect">
            <a:avLst/>
          </a:prstGeom>
          <a:noFill/>
          <a:ln w="9525">
            <a:noFill/>
            <a:miter lim="800000"/>
            <a:headEnd/>
            <a:tailEnd/>
          </a:ln>
        </p:spPr>
      </p:pic>
      <p:sp>
        <p:nvSpPr>
          <p:cNvPr id="5" name="Title 1"/>
          <p:cNvSpPr txBox="1">
            <a:spLocks/>
          </p:cNvSpPr>
          <p:nvPr/>
        </p:nvSpPr>
        <p:spPr>
          <a:xfrm>
            <a:off x="457200" y="914400"/>
            <a:ext cx="7848600" cy="1371600"/>
          </a:xfrm>
          <a:prstGeom prst="rect">
            <a:avLst/>
          </a:prstGeom>
        </p:spPr>
        <p:txBody>
          <a:bodyPr vert="horz" anchor="b">
            <a:normAutofit fontScale="92500" lnSpcReduction="10000"/>
          </a:bodyPr>
          <a:lstStyle/>
          <a:p>
            <a:pPr>
              <a:spcBef>
                <a:spcPct val="0"/>
              </a:spcBef>
            </a:pPr>
            <a:endParaRPr lang="en-US" sz="3200" b="1" i="1" dirty="0" smtClean="0"/>
          </a:p>
          <a:p>
            <a:pPr>
              <a:spcBef>
                <a:spcPct val="0"/>
              </a:spcBef>
            </a:pPr>
            <a:r>
              <a:rPr lang="en-US" sz="3200" b="1" i="1" dirty="0" smtClean="0"/>
              <a:t>Memento </a:t>
            </a:r>
            <a:r>
              <a:rPr lang="en-US" sz="3200" b="1" i="1" dirty="0" err="1" smtClean="0"/>
              <a:t>vizual</a:t>
            </a:r>
            <a:r>
              <a:rPr lang="ro-RO" sz="3200" b="1" i="1" dirty="0" smtClean="0"/>
              <a:t>: criza deschide calea către creștere și schimbare</a:t>
            </a:r>
            <a:endParaRPr lang="en-US" sz="3200" b="1" i="1" dirty="0" smtClean="0"/>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n-US" sz="3000" b="0" i="0" u="none" strike="noStrike" kern="1200" cap="small"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TotalTime>
  <Words>100</Words>
  <Application>Microsoft Office PowerPoint</Application>
  <PresentationFormat>On-screen Show (4:3)</PresentationFormat>
  <Paragraphs>41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Nu suntem singuri!</vt:lpstr>
      <vt:lpstr>I. Descoperirea de sine </vt:lpstr>
      <vt:lpstr>Slide 3</vt:lpstr>
      <vt:lpstr>II. Succesul fără stres! </vt:lpstr>
      <vt:lpstr>Slide 5</vt:lpstr>
      <vt:lpstr>Slide 6</vt:lpstr>
      <vt:lpstr>  Fișă – simptomele păcii interioare </vt:lpstr>
      <vt:lpstr>III. Încheierea activității de grup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 suntem singuri!</dc:title>
  <dc:creator>Octavia</dc:creator>
  <cp:lastModifiedBy>Octavia</cp:lastModifiedBy>
  <cp:revision>4</cp:revision>
  <dcterms:created xsi:type="dcterms:W3CDTF">2006-08-16T00:00:00Z</dcterms:created>
  <dcterms:modified xsi:type="dcterms:W3CDTF">2020-11-18T09:45:58Z</dcterms:modified>
</cp:coreProperties>
</file>